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285" r:id="rId2"/>
    <p:sldId id="355" r:id="rId3"/>
    <p:sldId id="349" r:id="rId4"/>
    <p:sldId id="356" r:id="rId5"/>
    <p:sldId id="261" r:id="rId6"/>
    <p:sldId id="378" r:id="rId7"/>
    <p:sldId id="262" r:id="rId8"/>
    <p:sldId id="263" r:id="rId9"/>
    <p:sldId id="266" r:id="rId10"/>
    <p:sldId id="369" r:id="rId11"/>
    <p:sldId id="388" r:id="rId12"/>
    <p:sldId id="389" r:id="rId13"/>
    <p:sldId id="370" r:id="rId14"/>
    <p:sldId id="361" r:id="rId15"/>
    <p:sldId id="379" r:id="rId16"/>
    <p:sldId id="374" r:id="rId17"/>
    <p:sldId id="375" r:id="rId18"/>
    <p:sldId id="357" r:id="rId19"/>
    <p:sldId id="395" r:id="rId20"/>
    <p:sldId id="396" r:id="rId21"/>
    <p:sldId id="352" r:id="rId22"/>
    <p:sldId id="365" r:id="rId23"/>
    <p:sldId id="380" r:id="rId24"/>
    <p:sldId id="382" r:id="rId25"/>
    <p:sldId id="381" r:id="rId26"/>
    <p:sldId id="390" r:id="rId27"/>
    <p:sldId id="383" r:id="rId28"/>
    <p:sldId id="385" r:id="rId29"/>
    <p:sldId id="387" r:id="rId30"/>
    <p:sldId id="367" r:id="rId31"/>
    <p:sldId id="372" r:id="rId32"/>
    <p:sldId id="391" r:id="rId33"/>
    <p:sldId id="364" r:id="rId34"/>
    <p:sldId id="368" r:id="rId35"/>
    <p:sldId id="373" r:id="rId36"/>
    <p:sldId id="376" r:id="rId37"/>
    <p:sldId id="397" r:id="rId38"/>
    <p:sldId id="398" r:id="rId39"/>
    <p:sldId id="394" r:id="rId40"/>
    <p:sldId id="377" r:id="rId41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891" autoAdjust="0"/>
  </p:normalViewPr>
  <p:slideViewPr>
    <p:cSldViewPr>
      <p:cViewPr varScale="1">
        <p:scale>
          <a:sx n="75" d="100"/>
          <a:sy n="75" d="100"/>
        </p:scale>
        <p:origin x="1666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FD7EE-914B-45F2-B5D0-D467D066790A}" type="datetimeFigureOut">
              <a:rPr lang="en-IN" smtClean="0"/>
              <a:t>11-07-2023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7144A-2C9C-4A25-8A70-1478E3BFC9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382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04209" y="461899"/>
            <a:ext cx="2735580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74065" y="1692401"/>
            <a:ext cx="7075170" cy="1586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ng.org/lung-health-diseases/lung-procedures-and-tests/lung-function-tests" TargetMode="External"/><Relationship Id="rId2" Type="http://schemas.openxmlformats.org/officeDocument/2006/relationships/hyperlink" Target="https://www.nhlbi.nih.gov/health-topics/pulmonary-function-tests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raining.seer.cancer.gov/anatomy/respiratory/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dicalnewstoday.com/articles/318021" TargetMode="External"/><Relationship Id="rId3" Type="http://schemas.openxmlformats.org/officeDocument/2006/relationships/hyperlink" Target="https://www.medicalnewstoday.com/articles/166606" TargetMode="External"/><Relationship Id="rId7" Type="http://schemas.openxmlformats.org/officeDocument/2006/relationships/hyperlink" Target="https://medlineplus.gov/pleuraldisorders.html" TargetMode="External"/><Relationship Id="rId2" Type="http://schemas.openxmlformats.org/officeDocument/2006/relationships/hyperlink" Target="https://www.nhs.uk/conditions/respiratory-tract-infection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medicalnewstoday.com/articles/151632.php" TargetMode="External"/><Relationship Id="rId5" Type="http://schemas.openxmlformats.org/officeDocument/2006/relationships/hyperlink" Target="https://www.medicalnewstoday.com/articles/156497.php" TargetMode="External"/><Relationship Id="rId4" Type="http://schemas.openxmlformats.org/officeDocument/2006/relationships/hyperlink" Target="https://www.medicalnewstoday.com/articles/180271.php" TargetMode="External"/><Relationship Id="rId9" Type="http://schemas.openxmlformats.org/officeDocument/2006/relationships/hyperlink" Target="https://europeanlung.org/en/information-hub/lung-conditions/pulmonary-vascular-disease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ncyclopedia.com/medicine/divisions-diagnostics-and-procedures/medicine/heart-lung-machine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www.verywellhealth.com/step-by-step-open-heart-bypass-surgery-3157219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533400" y="1703781"/>
            <a:ext cx="8170545" cy="24872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endParaRPr lang="en-US" sz="4000" kern="0" spc="355" dirty="0">
              <a:latin typeface="Georgia"/>
              <a:cs typeface="Georgia"/>
            </a:endParaRPr>
          </a:p>
          <a:p>
            <a:pPr marL="599440" marR="5080" indent="-587375" algn="ctr">
              <a:spcBef>
                <a:spcPts val="95"/>
              </a:spcBef>
            </a:pPr>
            <a:r>
              <a:rPr lang="en-US" sz="4000" b="0" kern="0" spc="355" dirty="0">
                <a:latin typeface="Georgia"/>
                <a:cs typeface="Georgia"/>
              </a:rPr>
              <a:t>Lungs as purification systems (architecture, gas exchange mechanisms)</a:t>
            </a:r>
            <a:endParaRPr lang="en-US" sz="3200" b="0" kern="0" dirty="0">
              <a:latin typeface="Georgia"/>
              <a:cs typeface="Georgia"/>
            </a:endParaRP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685800" y="381000"/>
            <a:ext cx="8170545" cy="18716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99440" marR="5080" indent="-587375">
              <a:spcBef>
                <a:spcPts val="95"/>
              </a:spcBef>
            </a:pPr>
            <a:r>
              <a:rPr lang="en-US" sz="4000" b="1" kern="0" spc="355" dirty="0">
                <a:latin typeface="Georgia"/>
                <a:cs typeface="Georgia"/>
              </a:rPr>
              <a:t>HUMAN ORGAN SYSTEMS AND BIO DESIGNS - 2</a:t>
            </a:r>
            <a:endParaRPr lang="en-US" sz="4000" kern="0" spc="355" dirty="0">
              <a:latin typeface="Georgia"/>
              <a:cs typeface="Georgia"/>
            </a:endParaRPr>
          </a:p>
          <a:p>
            <a:pPr marL="599440" marR="5080" indent="-587375">
              <a:spcBef>
                <a:spcPts val="95"/>
              </a:spcBef>
            </a:pPr>
            <a:endParaRPr lang="en-US" sz="4000" kern="0" spc="355" dirty="0">
              <a:latin typeface="Georgia"/>
              <a:cs typeface="Georgia"/>
            </a:endParaRPr>
          </a:p>
        </p:txBody>
      </p:sp>
      <p:pic>
        <p:nvPicPr>
          <p:cNvPr id="1026" name="Picture 2" descr="Your lungs are really amazing. An anatomy professor explains why">
            <a:extLst>
              <a:ext uri="{FF2B5EF4-FFF2-40B4-BE49-F238E27FC236}">
                <a16:creationId xmlns:a16="http://schemas.microsoft.com/office/drawing/2014/main" id="{258567F5-94A7-6FF5-E167-41E862155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071" y="4224866"/>
            <a:ext cx="2487219" cy="2487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509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E4D35B5-DD15-DB80-3E2D-71B05226D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66800"/>
            <a:ext cx="5992812" cy="5325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63;p25">
            <a:extLst>
              <a:ext uri="{FF2B5EF4-FFF2-40B4-BE49-F238E27FC236}">
                <a16:creationId xmlns:a16="http://schemas.microsoft.com/office/drawing/2014/main" id="{86813EB0-EC93-9B36-7C60-F78ED53F0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Gas exchange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10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B1175-F642-4650-49A4-55FA145E9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461899"/>
            <a:ext cx="6934200" cy="1354217"/>
          </a:xfrm>
        </p:spPr>
        <p:txBody>
          <a:bodyPr/>
          <a:lstStyle/>
          <a:p>
            <a:r>
              <a:rPr lang="en-US" dirty="0"/>
              <a:t>Gas Exchange mechanism in lungs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A4C7C-9E72-B8AA-0CA6-357D2D110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5" y="1692400"/>
            <a:ext cx="7075170" cy="4632200"/>
          </a:xfrm>
        </p:spPr>
        <p:txBody>
          <a:bodyPr/>
          <a:lstStyle/>
          <a:p>
            <a:pPr marL="7429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gas exchange process, oxygen is in and carbon dioxide is out. </a:t>
            </a:r>
          </a:p>
          <a:p>
            <a:pPr marL="7429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gas exchange occurs in the lungs between alveolar air and blood of the pulmonary capillaries.</a:t>
            </a:r>
            <a:endParaRPr lang="en-IN" sz="2000" dirty="0">
              <a:solidFill>
                <a:srgbClr val="4D4D4D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Lungs contains millions of alveoli shows maximum surface area. For efficient gas exchange to occur alveoli must be ventilated and  highly perfused ( Permeable) . </a:t>
            </a:r>
          </a:p>
          <a:p>
            <a:pPr marL="7429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Ventilation (V)  applied to flow of air into and out of the alveoli, while perfusion (Q)  refers to flow of blood to alveolar capillaries.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5418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B694E-5C82-5632-5961-3582F9DB7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9"/>
            <a:ext cx="6858000" cy="376301"/>
          </a:xfrm>
        </p:spPr>
        <p:txBody>
          <a:bodyPr/>
          <a:lstStyle/>
          <a:p>
            <a:r>
              <a:rPr lang="en-US" sz="3600" dirty="0"/>
              <a:t>Gas exchange : Conti-</a:t>
            </a:r>
            <a:r>
              <a:rPr lang="en-US" dirty="0"/>
              <a:t>-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6C5DD-CBDC-C7DD-E331-9578B496D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4" y="1219200"/>
            <a:ext cx="8212735" cy="6412012"/>
          </a:xfrm>
        </p:spPr>
        <p:txBody>
          <a:bodyPr/>
          <a:lstStyle/>
          <a:p>
            <a:pPr marL="8001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Individual alveoli have variable degree of ventilation and perfusion in the different regions of the lungs.</a:t>
            </a:r>
          </a:p>
          <a:p>
            <a:pPr marL="8001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Overall changes in ventilation and perfusion in the lungs are measured by the ration of ventilation to perfusion (V/Q) . </a:t>
            </a:r>
          </a:p>
          <a:p>
            <a:pPr marL="8001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4D4D4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hanges in V/Q ratio can affect gas exchange may result in low oxygen .</a:t>
            </a:r>
          </a:p>
          <a:p>
            <a:pPr marL="8001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Gas exchange in the alveoli occurs primarily by diffusion. Passing of gas  from the alveoli to capillary blood, it must  </a:t>
            </a:r>
            <a:r>
              <a:rPr lang="en-IN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must</a:t>
            </a:r>
            <a:r>
              <a:rPr lang="en-IN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pass through alveolar surfactant,  other structure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3710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CAFEAA2-64B5-CBEB-1C01-6541D522EB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5" b="2780"/>
          <a:stretch/>
        </p:blipFill>
        <p:spPr bwMode="auto">
          <a:xfrm>
            <a:off x="1295400" y="76199"/>
            <a:ext cx="6400800" cy="679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375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E34A9A-A6BE-E6A5-42FF-1FB9D6FFDFEC}"/>
              </a:ext>
            </a:extLst>
          </p:cNvPr>
          <p:cNvSpPr txBox="1"/>
          <p:nvPr/>
        </p:nvSpPr>
        <p:spPr>
          <a:xfrm>
            <a:off x="266700" y="151179"/>
            <a:ext cx="8610600" cy="630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2000" dirty="0">
              <a:latin typeface="Proxima Nova"/>
            </a:endParaRPr>
          </a:p>
          <a:p>
            <a:pPr algn="just"/>
            <a:r>
              <a:rPr lang="en-US" sz="2000" b="0" i="0" dirty="0">
                <a:solidFill>
                  <a:srgbClr val="FF0000"/>
                </a:solidFill>
                <a:effectLst/>
                <a:latin typeface="Proxima Nova"/>
              </a:rPr>
              <a:t>                         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Proxima Nova"/>
              </a:rPr>
              <a:t>Disease Related to Lungs </a:t>
            </a:r>
          </a:p>
          <a:p>
            <a:pPr algn="just"/>
            <a:r>
              <a:rPr lang="en-US" sz="2000" b="0" i="0" dirty="0">
                <a:solidFill>
                  <a:srgbClr val="FF0000"/>
                </a:solidFill>
                <a:effectLst/>
                <a:latin typeface="Proxima Nova"/>
              </a:rPr>
              <a:t>Asthma </a:t>
            </a:r>
            <a:r>
              <a:rPr lang="en-US" sz="2000" b="0" i="0" dirty="0">
                <a:effectLst/>
                <a:latin typeface="Proxima Nova"/>
              </a:rPr>
              <a:t>is a long-term inflammatory disease of the airways of the lungs. It is characterized by variable and recurring symptoms, reversible airflow obstruction, and easily triggered bronchospasms. </a:t>
            </a:r>
          </a:p>
          <a:p>
            <a:pPr algn="just"/>
            <a:endParaRPr lang="en-US" sz="2000" dirty="0">
              <a:latin typeface="Proxima Nova"/>
            </a:endParaRPr>
          </a:p>
          <a:p>
            <a:pPr algn="just"/>
            <a:r>
              <a:rPr lang="en-US" sz="2000" b="0" i="0" dirty="0">
                <a:effectLst/>
                <a:latin typeface="Proxima Nova"/>
              </a:rPr>
              <a:t>Symptoms include episodes of wheezing, coughing, chest tightness, and shortness of breath.</a:t>
            </a:r>
          </a:p>
          <a:p>
            <a:pPr algn="just"/>
            <a:endParaRPr lang="en-US" sz="2000" dirty="0">
              <a:latin typeface="Proxima Nova"/>
            </a:endParaRPr>
          </a:p>
          <a:p>
            <a:pPr algn="just"/>
            <a:r>
              <a:rPr lang="en-US" sz="2000" b="0" i="0" dirty="0">
                <a:solidFill>
                  <a:srgbClr val="FF0000"/>
                </a:solidFill>
                <a:effectLst/>
                <a:latin typeface="Proxima Nova"/>
              </a:rPr>
              <a:t>Bronchitis</a:t>
            </a:r>
            <a:r>
              <a:rPr lang="en-US" sz="2000" b="0" i="0" dirty="0">
                <a:effectLst/>
                <a:latin typeface="Proxima Nova"/>
              </a:rPr>
              <a:t> is inflammation of the bronchi (large and medium-sized airways) in the lungs that causes coughing. </a:t>
            </a:r>
          </a:p>
          <a:p>
            <a:pPr algn="just"/>
            <a:endParaRPr lang="en-US" sz="2000" dirty="0">
              <a:latin typeface="Proxima Nova"/>
            </a:endParaRPr>
          </a:p>
          <a:p>
            <a:pPr algn="just"/>
            <a:r>
              <a:rPr lang="en-US" sz="2000" b="0" i="0" dirty="0">
                <a:effectLst/>
                <a:latin typeface="Proxima Nova"/>
              </a:rPr>
              <a:t>Bronchitis usually begins as an infection in the nose, ears, throat, or sinuses. The infection then makes its way down to the bronchi. </a:t>
            </a:r>
          </a:p>
          <a:p>
            <a:pPr algn="just"/>
            <a:endParaRPr lang="en-US" sz="2000" dirty="0">
              <a:solidFill>
                <a:srgbClr val="FF0000"/>
              </a:solidFill>
              <a:latin typeface="Proxima Nova"/>
            </a:endParaRPr>
          </a:p>
          <a:p>
            <a:pPr algn="just"/>
            <a:r>
              <a:rPr lang="en-US" sz="2000" b="0" i="0" dirty="0">
                <a:solidFill>
                  <a:srgbClr val="FF0000"/>
                </a:solidFill>
                <a:effectLst/>
                <a:latin typeface="Proxima Nova"/>
              </a:rPr>
              <a:t>Emphysema </a:t>
            </a:r>
            <a:r>
              <a:rPr lang="en-US" sz="2000" b="0" i="0" dirty="0">
                <a:effectLst/>
                <a:latin typeface="Proxima Nova"/>
              </a:rPr>
              <a:t>is a lung condition that causes shortness of breath. In people with emphysema, the air sacs in the lungs (alveoli) are damaged. </a:t>
            </a:r>
          </a:p>
          <a:p>
            <a:pPr algn="just"/>
            <a:endParaRPr lang="en-US" sz="2000" dirty="0">
              <a:latin typeface="Proxima Nova"/>
            </a:endParaRPr>
          </a:p>
          <a:p>
            <a:pPr algn="just"/>
            <a:endParaRPr lang="en-US" sz="2000" dirty="0">
              <a:latin typeface="Proxima Nova"/>
            </a:endParaRPr>
          </a:p>
          <a:p>
            <a:pPr algn="just"/>
            <a:endParaRPr lang="en-US" sz="2000" b="0" i="0" dirty="0">
              <a:effectLst/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924543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5758D3-008A-9C31-6513-790D6E4EF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04800"/>
            <a:ext cx="7772400" cy="7620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CC69C95-2885-9766-5FC2-4C2F91F3AD06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85800" y="1143000"/>
            <a:ext cx="7696200" cy="5909310"/>
          </a:xfrm>
        </p:spPr>
        <p:txBody>
          <a:bodyPr/>
          <a:lstStyle/>
          <a:p>
            <a:pPr algn="just"/>
            <a:r>
              <a:rPr lang="en-US" sz="3200" b="0" i="0" dirty="0">
                <a:solidFill>
                  <a:srgbClr val="FF0000"/>
                </a:solidFill>
                <a:effectLst/>
                <a:latin typeface="Proxima Nova"/>
              </a:rPr>
              <a:t>COPD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  <a:latin typeface="Proxima Nova"/>
              </a:rPr>
              <a:t>It </a:t>
            </a:r>
            <a:r>
              <a:rPr lang="en-US" sz="3200" b="0" i="0" dirty="0">
                <a:effectLst/>
                <a:latin typeface="Proxima Nova"/>
              </a:rPr>
              <a:t>is a chronic inflammatory lung disease that causes obstructed airflow from the lungs.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Proxima Nova"/>
              </a:rPr>
              <a:t>Symptoms include breathing difficulty, cough, mucus (sputum) production and wheezing.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Proxima Nova"/>
              </a:rPr>
              <a:t>It's typically caused by long-term exposure to irritating gases. People with COPD are at increased risk of developing heart disease, lung cancer.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2837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88FE6C8-1070-FA09-0AE1-4C6EDB5A1DD6}"/>
              </a:ext>
            </a:extLst>
          </p:cNvPr>
          <p:cNvSpPr txBox="1">
            <a:spLocks/>
          </p:cNvSpPr>
          <p:nvPr/>
        </p:nvSpPr>
        <p:spPr>
          <a:xfrm>
            <a:off x="486727" y="7620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COPD</a:t>
            </a:r>
            <a:endParaRPr lang="en-US" sz="3200" kern="0" dirty="0">
              <a:latin typeface="Georgia"/>
              <a:cs typeface="Georgi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5CDCD-09F5-85D4-9B4C-6B6A1C5877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1" b="3334"/>
          <a:stretch/>
        </p:blipFill>
        <p:spPr>
          <a:xfrm>
            <a:off x="0" y="38100"/>
            <a:ext cx="6676298" cy="678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CE7385-25C0-C58B-8C67-5C27D22E3400}"/>
              </a:ext>
            </a:extLst>
          </p:cNvPr>
          <p:cNvSpPr txBox="1"/>
          <p:nvPr/>
        </p:nvSpPr>
        <p:spPr>
          <a:xfrm>
            <a:off x="6295072" y="67733"/>
            <a:ext cx="277272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Chronic inflammatory lung disease that causes obstructed airflow from the lungs. </a:t>
            </a:r>
          </a:p>
          <a:p>
            <a:pPr algn="just"/>
            <a:endParaRPr lang="en-US" sz="16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algn="just"/>
            <a:r>
              <a:rPr lang="en-US" sz="16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Symptoms include breathing difficulty, 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cough, mucus (sputum) production and wheezing. </a:t>
            </a:r>
          </a:p>
          <a:p>
            <a:pPr algn="just"/>
            <a:endParaRPr lang="en-US" sz="1600" dirty="0">
              <a:solidFill>
                <a:srgbClr val="111111"/>
              </a:solidFill>
              <a:latin typeface="Helvetica" panose="020B0604020202020204" pitchFamily="34" charset="0"/>
            </a:endParaRPr>
          </a:p>
          <a:p>
            <a:pPr algn="just"/>
            <a:r>
              <a:rPr lang="en-US" sz="1600" b="0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It's typically caused by long-term exposure to irritating gases or particulate matter, most often from cigarette smoke.</a:t>
            </a:r>
            <a:endParaRPr lang="en-IN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0E32E7-460D-5296-6434-64D697E8AA8D}"/>
              </a:ext>
            </a:extLst>
          </p:cNvPr>
          <p:cNvSpPr txBox="1"/>
          <p:nvPr/>
        </p:nvSpPr>
        <p:spPr>
          <a:xfrm>
            <a:off x="6239934" y="4572000"/>
            <a:ext cx="28194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202124"/>
                </a:solidFill>
                <a:effectLst/>
                <a:latin typeface="Google Sans"/>
              </a:rPr>
              <a:t>COPD requirement: Oxygen at </a:t>
            </a:r>
            <a:r>
              <a:rPr lang="en-IN" b="0" i="0" dirty="0">
                <a:solidFill>
                  <a:srgbClr val="040C28"/>
                </a:solidFill>
                <a:effectLst/>
                <a:latin typeface="Google Sans"/>
              </a:rPr>
              <a:t>24% (via a Venturi mask) at 2-3 L/minute or at 28% (via Venturi mask, 4 L/minute) or nasal cannula at 1-2 L/minute</a:t>
            </a:r>
            <a:r>
              <a:rPr lang="en-IN" b="0" i="0" dirty="0">
                <a:solidFill>
                  <a:srgbClr val="202124"/>
                </a:solidFill>
                <a:effectLst/>
                <a:latin typeface="Google Sans"/>
              </a:rPr>
              <a:t>. = </a:t>
            </a:r>
            <a:r>
              <a:rPr lang="da-DK" b="1" i="0" dirty="0">
                <a:solidFill>
                  <a:srgbClr val="00B050"/>
                </a:solidFill>
                <a:effectLst/>
                <a:latin typeface="Google Sans"/>
              </a:rPr>
              <a:t> oxygen saturation 88-92%</a:t>
            </a:r>
            <a:endParaRPr lang="en-IN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068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E34A9A-A6BE-E6A5-42FF-1FB9D6FFDFEC}"/>
              </a:ext>
            </a:extLst>
          </p:cNvPr>
          <p:cNvSpPr txBox="1"/>
          <p:nvPr/>
        </p:nvSpPr>
        <p:spPr>
          <a:xfrm>
            <a:off x="266700" y="151179"/>
            <a:ext cx="86106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FF0000"/>
                </a:solidFill>
                <a:latin typeface="Proxima Nova"/>
              </a:rPr>
              <a:t>                         Lung Function Tests</a:t>
            </a:r>
          </a:p>
          <a:p>
            <a:pPr algn="just"/>
            <a:endParaRPr lang="en-US" sz="2400" dirty="0">
              <a:latin typeface="Proxima Nova"/>
            </a:endParaRPr>
          </a:p>
          <a:p>
            <a:pPr algn="just"/>
            <a:r>
              <a:rPr lang="en-US" sz="2400" b="0" i="0" u="sng" dirty="0">
                <a:effectLst/>
                <a:latin typeface="Proxima Nov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Lung function </a:t>
            </a:r>
            <a:r>
              <a:rPr lang="en-US" sz="2400" b="0" i="0" u="sng" dirty="0">
                <a:effectLst/>
                <a:latin typeface="Proxima Nova"/>
              </a:rPr>
              <a:t>tests</a:t>
            </a:r>
            <a:r>
              <a:rPr lang="en-US" sz="2400" b="0" i="0" dirty="0">
                <a:effectLst/>
                <a:latin typeface="Proxima Nova"/>
              </a:rPr>
              <a:t>, also known as </a:t>
            </a:r>
            <a:r>
              <a:rPr lang="en-US" sz="2400" b="0" i="0" u="sng" dirty="0">
                <a:effectLst/>
                <a:latin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pulmonary function tests</a:t>
            </a:r>
            <a:r>
              <a:rPr lang="en-US" sz="2400" b="0" i="0" dirty="0">
                <a:effectLst/>
                <a:latin typeface="Proxima Nova"/>
              </a:rPr>
              <a:t>, check how well the lungs work and can help investigate breathing problems</a:t>
            </a:r>
            <a:r>
              <a:rPr lang="en-US" sz="2400" dirty="0">
                <a:latin typeface="Proxima Nova"/>
              </a:rPr>
              <a:t> </a:t>
            </a:r>
            <a:r>
              <a:rPr lang="en-US" sz="2400" b="0" i="0" dirty="0">
                <a:effectLst/>
                <a:latin typeface="Proxima Nova"/>
              </a:rPr>
              <a:t>and diagnose lung conditions. </a:t>
            </a:r>
          </a:p>
          <a:p>
            <a:pPr algn="just"/>
            <a:endParaRPr lang="en-US" sz="2400" b="0" i="0" dirty="0">
              <a:effectLst/>
              <a:latin typeface="Proxima Nova"/>
            </a:endParaRPr>
          </a:p>
          <a:p>
            <a:pPr algn="just"/>
            <a:r>
              <a:rPr lang="en-US" sz="2400" dirty="0">
                <a:solidFill>
                  <a:srgbClr val="FF0000"/>
                </a:solidFill>
                <a:latin typeface="Proxima Nova"/>
              </a:rPr>
              <a:t>E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Proxima Nova"/>
              </a:rPr>
              <a:t>xamples of lung function tests 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Proxima Nova"/>
              </a:rPr>
              <a:t>Spirometry:</a:t>
            </a:r>
            <a:r>
              <a:rPr lang="en-US" sz="2400" b="0" i="0" dirty="0">
                <a:effectLst/>
                <a:latin typeface="Proxima Nova"/>
              </a:rPr>
              <a:t> This test measures how much and how quickly people can move air in and out of their lungs.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Proxima Nova"/>
              </a:rPr>
              <a:t>Plethysmography:</a:t>
            </a:r>
            <a:r>
              <a:rPr lang="en-US" sz="2400" b="0" i="0" dirty="0">
                <a:effectLst/>
                <a:latin typeface="Proxima Nova"/>
              </a:rPr>
              <a:t> Also known as a lung volume test, this measures the amount of air individuals can hold in the lungs and how much air remains after breathing out.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Proxima Nova"/>
              </a:rPr>
              <a:t>Gas diffusion test:</a:t>
            </a:r>
            <a:r>
              <a:rPr lang="en-US" sz="2400" b="0" i="0" dirty="0">
                <a:effectLst/>
                <a:latin typeface="Proxima Nova"/>
              </a:rPr>
              <a:t> This test can measure gases, such as oxygen, moving from the lungs to the bloodstream.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Proxima Nova"/>
              </a:rPr>
              <a:t>Exercise stress test:</a:t>
            </a:r>
            <a:r>
              <a:rPr lang="en-US" sz="2400" b="0" i="0" dirty="0">
                <a:effectLst/>
                <a:latin typeface="Proxima Nova"/>
              </a:rPr>
              <a:t> This test typically involves a bike or treadmill to investigate how exercise affects lung function</a:t>
            </a:r>
            <a:r>
              <a:rPr lang="en-US" sz="2000" b="0" i="0" dirty="0">
                <a:effectLst/>
                <a:latin typeface="Proxima Nov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2470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8316BC-20E2-3B21-BADF-A590E81C3F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6" t="34722" r="26667" b="15926"/>
          <a:stretch/>
        </p:blipFill>
        <p:spPr>
          <a:xfrm>
            <a:off x="185853" y="1600200"/>
            <a:ext cx="8772294" cy="4953000"/>
          </a:xfrm>
          <a:prstGeom prst="rect">
            <a:avLst/>
          </a:prstGeom>
        </p:spPr>
      </p:pic>
      <p:sp>
        <p:nvSpPr>
          <p:cNvPr id="2" name="Google Shape;163;p25">
            <a:extLst>
              <a:ext uri="{FF2B5EF4-FFF2-40B4-BE49-F238E27FC236}">
                <a16:creationId xmlns:a16="http://schemas.microsoft.com/office/drawing/2014/main" id="{A0AB82D1-44C3-E0D3-97F3-1EDEED20EB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440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Respiratory volume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523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BD626D-C1B4-C03C-623B-43C7AD343D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6201"/>
            <a:ext cx="7772400" cy="990600"/>
          </a:xfrm>
        </p:spPr>
        <p:txBody>
          <a:bodyPr/>
          <a:lstStyle/>
          <a:p>
            <a:r>
              <a:rPr lang="en-IN" sz="44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Lung Capacities </a:t>
            </a:r>
            <a:br>
              <a:rPr lang="en-IN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073748-C73B-9B28-16F6-BA7243E102D4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28600" y="685801"/>
            <a:ext cx="8153400" cy="6241452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830"/>
              </a:spcBef>
              <a:spcAft>
                <a:spcPts val="830"/>
              </a:spcAft>
              <a:tabLst>
                <a:tab pos="4951095" algn="l"/>
              </a:tabLst>
            </a:pPr>
            <a:r>
              <a:rPr lang="en-I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830"/>
              </a:spcBef>
              <a:spcAft>
                <a:spcPts val="830"/>
              </a:spcAft>
              <a:tabLst>
                <a:tab pos="4951095" algn="l"/>
              </a:tabLst>
            </a:pPr>
            <a:r>
              <a:rPr lang="en-I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Tidal Volume</a:t>
            </a:r>
            <a:r>
              <a:rPr lang="en-IN" sz="1800" b="1" kern="1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is the volume of air inhaled or exhaled from the lungs in normal breathing and symbolically represented as TV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0" spc="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Inspiratory capacity(IC)</a:t>
            </a:r>
            <a:endParaRPr lang="en-IN" sz="1800" kern="1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950"/>
              </a:spcAft>
            </a:pPr>
            <a:r>
              <a:rPr lang="en-IN" sz="1800" kern="0" spc="25" dirty="0">
                <a:solidFill>
                  <a:srgbClr val="02062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the maximum volume of air  (By force) that can be inhaled following a resting state.  Hence it  can be measured by  the sum of  inspiratory reserve volume and tidal volume 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0" spc="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Vital Capacity(VC)</a:t>
            </a:r>
            <a:endParaRPr lang="en-IN" sz="1800" kern="1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950"/>
              </a:spcAft>
            </a:pPr>
            <a:r>
              <a:rPr lang="en-IN" sz="1800" kern="0" spc="25" dirty="0">
                <a:solidFill>
                  <a:srgbClr val="02062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the total amount of air exhaled after maximal inhalation.    It is the value corresponding to 4800 or 4.8 Lt . </a:t>
            </a:r>
          </a:p>
          <a:p>
            <a:pPr>
              <a:lnSpc>
                <a:spcPct val="107000"/>
              </a:lnSpc>
              <a:spcAft>
                <a:spcPts val="1950"/>
              </a:spcAft>
            </a:pPr>
            <a:r>
              <a:rPr lang="en-IN" sz="1800" kern="0" spc="25" dirty="0">
                <a:solidFill>
                  <a:srgbClr val="02062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can be calculated by  the sum of  tidal volume, inspiratory reserve volume, and expiratory reserve volume. VC = TV+IRV+ERV.</a:t>
            </a:r>
          </a:p>
          <a:p>
            <a:pPr>
              <a:lnSpc>
                <a:spcPct val="107000"/>
              </a:lnSpc>
              <a:spcAft>
                <a:spcPts val="195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6139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A1947B-4BF1-C2E9-048A-B031ADCC3D52}"/>
              </a:ext>
            </a:extLst>
          </p:cNvPr>
          <p:cNvSpPr txBox="1"/>
          <p:nvPr/>
        </p:nvSpPr>
        <p:spPr>
          <a:xfrm>
            <a:off x="533400" y="762000"/>
            <a:ext cx="81534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b="0" i="0" dirty="0">
                <a:solidFill>
                  <a:srgbClr val="FF0000"/>
                </a:solidFill>
                <a:effectLst/>
                <a:latin typeface="+mj-lt"/>
              </a:rPr>
              <a:t>Lung Architecture</a:t>
            </a:r>
          </a:p>
          <a:p>
            <a:pPr algn="just"/>
            <a:r>
              <a:rPr lang="en-US" sz="2400" b="0" i="0" dirty="0">
                <a:effectLst/>
                <a:latin typeface="+mj-lt"/>
              </a:rPr>
              <a:t>The </a:t>
            </a:r>
            <a:r>
              <a:rPr lang="en-US" sz="2400" u="sng" dirty="0">
                <a:latin typeface="+mj-lt"/>
              </a:rPr>
              <a:t>lungs </a:t>
            </a:r>
            <a:r>
              <a:rPr lang="en-US" sz="2400" b="0" i="0" dirty="0">
                <a:effectLst/>
                <a:latin typeface="+mj-lt"/>
              </a:rPr>
              <a:t>are the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+mj-lt"/>
              </a:rPr>
              <a:t>major organs of the </a:t>
            </a:r>
            <a:r>
              <a:rPr lang="en-US" sz="2400" b="1" u="sng" dirty="0">
                <a:solidFill>
                  <a:srgbClr val="FF0000"/>
                </a:solidFill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respiratory system</a:t>
            </a:r>
            <a:r>
              <a:rPr lang="en-US" sz="2400" b="0" i="0" dirty="0">
                <a:effectLst/>
                <a:latin typeface="+mj-lt"/>
              </a:rPr>
              <a:t>, which helps provide the body with a continuous supply of oxygen. </a:t>
            </a:r>
          </a:p>
          <a:p>
            <a:pPr algn="just"/>
            <a:endParaRPr lang="en-US" sz="2400" dirty="0">
              <a:latin typeface="+mj-lt"/>
            </a:endParaRPr>
          </a:p>
          <a:p>
            <a:pPr algn="just"/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The main </a:t>
            </a:r>
            <a:r>
              <a:rPr lang="en-US" sz="2400" dirty="0">
                <a:solidFill>
                  <a:srgbClr val="231F20"/>
                </a:solidFill>
                <a:latin typeface="+mj-lt"/>
              </a:rPr>
              <a:t>role of </a:t>
            </a:r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lungs’ is to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j-lt"/>
              </a:rPr>
              <a:t>bring in air from the atmosphere </a:t>
            </a:r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and pass oxygen into the bloodstream. From there, it circulates to the rest of the body.</a:t>
            </a:r>
          </a:p>
          <a:p>
            <a:pPr algn="just"/>
            <a:endParaRPr lang="en-US" sz="2400" b="0" i="0" dirty="0">
              <a:solidFill>
                <a:srgbClr val="231F20"/>
              </a:solidFill>
              <a:effectLst/>
              <a:latin typeface="+mj-lt"/>
            </a:endParaRPr>
          </a:p>
          <a:p>
            <a:pPr algn="just"/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The organs require help from surrounding structures in the body in order to breathe properly.</a:t>
            </a:r>
          </a:p>
          <a:p>
            <a:pPr algn="just"/>
            <a:endParaRPr lang="en-US" sz="2400" dirty="0">
              <a:solidFill>
                <a:srgbClr val="231F20"/>
              </a:solidFill>
              <a:latin typeface="+mj-lt"/>
            </a:endParaRPr>
          </a:p>
          <a:p>
            <a:pPr algn="just"/>
            <a:r>
              <a:rPr lang="en-US" sz="2400" b="1" i="0" dirty="0">
                <a:solidFill>
                  <a:srgbClr val="231F20"/>
                </a:solidFill>
                <a:effectLst/>
                <a:latin typeface="+mj-lt"/>
              </a:rPr>
              <a:t>Respiration – </a:t>
            </a:r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Also known as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j-lt"/>
              </a:rPr>
              <a:t>cellular respiration</a:t>
            </a:r>
            <a:r>
              <a:rPr lang="en-US" sz="2400" b="0" i="0" dirty="0">
                <a:solidFill>
                  <a:srgbClr val="231F20"/>
                </a:solidFill>
                <a:effectLst/>
                <a:latin typeface="+mj-lt"/>
              </a:rPr>
              <a:t>, is the energy releasing reaction that takes place inside of cells. 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+mj-lt"/>
              </a:rPr>
              <a:t>Oxygen combines with sugar to release energy.</a:t>
            </a:r>
          </a:p>
          <a:p>
            <a:pPr algn="l"/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9626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4398-7AFC-91A0-0E01-AD3733E48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61899"/>
            <a:ext cx="5025389" cy="6965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5A3BE-3B11-6A40-280A-BC212D3E8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4" y="1692401"/>
            <a:ext cx="8365135" cy="5323509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b="1" kern="0" spc="25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Total Lung Capacity(TLC)</a:t>
            </a:r>
            <a:endParaRPr lang="en-IN" sz="3200" kern="1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1950"/>
              </a:spcAft>
            </a:pPr>
            <a:r>
              <a:rPr lang="en-IN" sz="3200" kern="0" spc="25" dirty="0">
                <a:solidFill>
                  <a:srgbClr val="02062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the maximum volume of air the lungs can accommodate or sum of all volume compartments or volume of air in lungs after maximum inspiration.</a:t>
            </a:r>
          </a:p>
          <a:p>
            <a:pPr>
              <a:lnSpc>
                <a:spcPct val="107000"/>
              </a:lnSpc>
              <a:spcAft>
                <a:spcPts val="1950"/>
              </a:spcAft>
            </a:pPr>
            <a:r>
              <a:rPr lang="en-IN" sz="3200" kern="0" spc="25" dirty="0">
                <a:solidFill>
                  <a:srgbClr val="02062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The normal value is about 6,000mL (4‐6 L). TLC is calculated by summation of the four primary lung volumes (TV, IRV, ERV, RV).</a:t>
            </a:r>
            <a:endParaRPr lang="en-IN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9315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486726" y="457200"/>
            <a:ext cx="8170545" cy="43338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endParaRPr lang="en-US" sz="4000" kern="0" spc="355" dirty="0">
              <a:latin typeface="Georgia"/>
              <a:cs typeface="Georgia"/>
            </a:endParaRPr>
          </a:p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Lungs as purification systems (spirometry, abnormal lung physiology - COPD, Ventilators, Heart-lung machine)</a:t>
            </a:r>
            <a:endParaRPr lang="en-US" sz="3200" kern="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974320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486727" y="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Spirometry</a:t>
            </a:r>
            <a:endParaRPr lang="en-US" sz="3200" kern="0" dirty="0">
              <a:latin typeface="Georgia"/>
              <a:cs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80848-99B1-0DBB-1827-8C28BF305B21}"/>
              </a:ext>
            </a:extLst>
          </p:cNvPr>
          <p:cNvSpPr txBox="1"/>
          <p:nvPr/>
        </p:nvSpPr>
        <p:spPr>
          <a:xfrm>
            <a:off x="182032" y="1143000"/>
            <a:ext cx="877993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Spirometry (meaning the measuring of breath) is the most common of the pulmonary function tests (PFTs).</a:t>
            </a:r>
          </a:p>
          <a:p>
            <a:pPr algn="just"/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 It measures lung function, specifically the amount (volume) and/or speed (flow) of air that can be inhaled and exhaled.</a:t>
            </a:r>
          </a:p>
          <a:p>
            <a:pPr algn="just"/>
            <a:endParaRPr lang="en-US" sz="2400" b="0" i="0" dirty="0">
              <a:solidFill>
                <a:srgbClr val="4D5156"/>
              </a:solidFill>
              <a:effectLst/>
              <a:latin typeface="Roboto" panose="02000000000000000000" pitchFamily="2" charset="0"/>
            </a:endParaRPr>
          </a:p>
          <a:p>
            <a:pPr algn="just"/>
            <a:r>
              <a:rPr lang="en-US" sz="2400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 Spirometry is helpful in assessing breathing patterns that identify conditions such as asthma, pulmonary fibrosis, cystic fibrosis, and COPD.</a:t>
            </a:r>
            <a:endParaRPr lang="en-IN" sz="2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45C26C5-8854-59CB-C811-ECCB1229A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237672"/>
            <a:ext cx="4514850" cy="239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DF801F6-A039-689F-8F19-C1665AF74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8816" y="3886200"/>
            <a:ext cx="3767490" cy="278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128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EFD969-C04D-06AF-10CE-0C26CC006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52400"/>
            <a:ext cx="7772400" cy="4572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236073E-4720-3728-ECD7-68FA0015B802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04800" y="762000"/>
            <a:ext cx="8458200" cy="541686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0000"/>
                </a:solidFill>
                <a:latin typeface="Times New Roman" panose="02020603050405020304" pitchFamily="18" charset="0"/>
              </a:rPr>
              <a:t>S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pirometer is a mechanical hand-held breathing device in which the patient is instructed to take slow deep breaths through the device’s mouthpiece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device gives the patient visual feedback on the volume of the inhalation.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Incentive spirometers are available either by measuring the volume of inspiration (volume-oriented devices) or measuring the flow rate (flow-oriented devices).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4987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62A8F-B243-4F6E-C17D-0FDAE493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61899"/>
            <a:ext cx="4339589" cy="6965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0C90DB-DF7C-CD65-4505-01D8C42C0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4" y="1692401"/>
            <a:ext cx="8212735" cy="443198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 standard flow-oriented incentive spirometer consists of three chambers in a row.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patient inhales through a mouthpiece connected to the unit with the three chambers.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Each chamber contains a ball that has printed on the outside of the chamber the least amount of flow needed to raise the ball.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72695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8020D-7748-E7FC-A3F7-341CEE087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61899"/>
            <a:ext cx="4872989" cy="6965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185F1-EB59-73B5-9766-6B5A4E3E7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371601"/>
            <a:ext cx="8534399" cy="541686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With an airflow rate of 600 to 1200 milliliters (mL) per second, the deep breath lifts the balls.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When all three balls reach the top of the unit, the patient has reached a flow speed of 1200 mL/second.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colored balls indirectly give the patient a visual indication of the inhaled volume.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The visual feedback works to improve compliance in performing the slow, sustained deep inspiration.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95418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C24F-6BBC-E487-2794-C4076F61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1"/>
            <a:ext cx="6711035" cy="609599"/>
          </a:xfrm>
        </p:spPr>
        <p:txBody>
          <a:bodyPr/>
          <a:lstStyle/>
          <a:p>
            <a:r>
              <a:rPr lang="en-IN" sz="44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Procedure in Spirometry</a:t>
            </a:r>
            <a:br>
              <a:rPr lang="en-IN" sz="44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9C169-D229-897B-4AAF-AEC4403EB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4" y="838200"/>
            <a:ext cx="8365135" cy="7417415"/>
          </a:xfrm>
        </p:spPr>
        <p:txBody>
          <a:bodyPr/>
          <a:lstStyle/>
          <a:p>
            <a:pPr algn="just"/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Generally, patients are required to take deepest breathe and then exhaled into the sensors as long as possible for 6 seconds and some times followed by  rapid inspiration.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 tests are  also carried out  by a span of breathing in and out from the sensor (tidal volume), or the rapid breath in (forced inspiratory part) will come before the forced expiration.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One of the preliminary spirometer measurement is forced vital capacity (FVC)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kern="1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FCV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is the total amount of air forcefully breathe out after breathing deeply.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Normal or abnormal values are evaluated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procedure of spirometry has 3 phases: 1) maximal inspiration; 2) a “blast” of exhalation; 3) continued complete exhalation to the end of the test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5997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3A5B6-2EF5-1C7F-D0DE-CB9BC4D41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61899"/>
            <a:ext cx="7162800" cy="696594"/>
          </a:xfrm>
        </p:spPr>
        <p:txBody>
          <a:bodyPr/>
          <a:lstStyle/>
          <a:p>
            <a:r>
              <a:rPr lang="en-US" dirty="0"/>
              <a:t>Volume oriented Spirometer 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F12364-8FBF-A0E1-3F3F-ACA521653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3657600"/>
            <a:ext cx="6172200" cy="2981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5A0CD6-C157-FF41-E610-9CBE72923B9F}"/>
              </a:ext>
            </a:extLst>
          </p:cNvPr>
          <p:cNvSpPr txBox="1"/>
          <p:nvPr/>
        </p:nvSpPr>
        <p:spPr>
          <a:xfrm>
            <a:off x="304800" y="1295400"/>
            <a:ext cx="8153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Volume measurement spirometer</a:t>
            </a: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Wet spirometer measure volume directly and are accurate for  measuring forced expiratory volume (FEV) and vital capacity (VC). </a:t>
            </a:r>
          </a:p>
          <a:p>
            <a:endParaRPr lang="en-IN" sz="2400" kern="0" dirty="0">
              <a:solidFill>
                <a:srgbClr val="4D4D4D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They are simple without any electronic accessory and values are measured directly but have limited range of parameters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88869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E9F1D-B7F6-6F87-A6A0-A3219ADCF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9"/>
            <a:ext cx="6629400" cy="1354217"/>
          </a:xfrm>
        </p:spPr>
        <p:txBody>
          <a:bodyPr/>
          <a:lstStyle/>
          <a:p>
            <a:r>
              <a:rPr lang="en-US" dirty="0"/>
              <a:t>Flow oriented spirometer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D469C8-E3E5-46F1-2B4D-8D991AD1A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3820656"/>
            <a:ext cx="6629400" cy="29156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A5B996-00AF-0CBD-C249-814F6AC6EAAD}"/>
              </a:ext>
            </a:extLst>
          </p:cNvPr>
          <p:cNvSpPr txBox="1"/>
          <p:nvPr/>
        </p:nvSpPr>
        <p:spPr>
          <a:xfrm>
            <a:off x="609600" y="1143000"/>
            <a:ext cx="8001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 measurement spirometer: The most widely used in pulmonary function testing lab is the </a:t>
            </a:r>
            <a:r>
              <a:rPr lang="en-IN" sz="2400" kern="0" dirty="0" err="1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pneumatograph</a:t>
            </a:r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spirometer.</a:t>
            </a:r>
          </a:p>
          <a:p>
            <a:r>
              <a:rPr lang="en-IN" sz="2400" kern="0" dirty="0">
                <a:solidFill>
                  <a:srgbClr val="4D4D4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 this pressure drop over resistance is measured. </a:t>
            </a:r>
          </a:p>
          <a:p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pressure drop divided by the resistance of the pneumotachograph yields the flow, which can be transformed into a volume by time integration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400040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0C506-0F1B-2007-6F68-DE1709D39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AE1748-DC59-7C2E-DD2B-49C63F439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66800"/>
            <a:ext cx="7162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58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Double Circulation">
            <a:extLst>
              <a:ext uri="{FF2B5EF4-FFF2-40B4-BE49-F238E27FC236}">
                <a16:creationId xmlns:a16="http://schemas.microsoft.com/office/drawing/2014/main" id="{0053E099-3BA1-C50B-326A-A21B51F62F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6"/>
          <a:stretch/>
        </p:blipFill>
        <p:spPr bwMode="auto">
          <a:xfrm>
            <a:off x="2057400" y="1371600"/>
            <a:ext cx="6001667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bject 2">
            <a:extLst>
              <a:ext uri="{FF2B5EF4-FFF2-40B4-BE49-F238E27FC236}">
                <a16:creationId xmlns:a16="http://schemas.microsoft.com/office/drawing/2014/main" id="{654A8603-3D0F-E5A6-17C1-301FFCEB59E7}"/>
              </a:ext>
            </a:extLst>
          </p:cNvPr>
          <p:cNvSpPr txBox="1">
            <a:spLocks/>
          </p:cNvSpPr>
          <p:nvPr/>
        </p:nvSpPr>
        <p:spPr>
          <a:xfrm>
            <a:off x="486727" y="22860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Whole Circulation</a:t>
            </a:r>
            <a:endParaRPr lang="en-US" sz="3200" kern="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478631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486727" y="22860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Ventilators</a:t>
            </a:r>
            <a:endParaRPr lang="en-US" sz="3200" kern="0" dirty="0">
              <a:latin typeface="Georgia"/>
              <a:cs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6CF7BE-5966-D0E5-7A9D-A5EAD17F1981}"/>
              </a:ext>
            </a:extLst>
          </p:cNvPr>
          <p:cNvSpPr txBox="1"/>
          <p:nvPr/>
        </p:nvSpPr>
        <p:spPr>
          <a:xfrm>
            <a:off x="304800" y="990600"/>
            <a:ext cx="8686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A ventilator is a machine that provides mechanical ventilation by moving breathable air into and out of the lungs, to deliver breaths to a patient who is physically unable to breathe, or breathing insufficiently. </a:t>
            </a:r>
          </a:p>
          <a:p>
            <a:pPr algn="just"/>
            <a:endParaRPr lang="en-US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pPr algn="just"/>
            <a:r>
              <a:rPr lang="en-US" b="0" i="0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Ventilators are computerized microprocessor-controlled machines, but patients can also be ventilated with a simple, hand-operated bag valve mask.</a:t>
            </a:r>
            <a:endParaRPr lang="en-IN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2FD6DA7-1DF7-D0FC-5C60-223988A11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862257"/>
            <a:ext cx="4123276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0E49C3-8F73-4A74-1207-4D4BD4B12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617" y="2879190"/>
            <a:ext cx="451485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831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Ventilator support illustration">
            <a:extLst>
              <a:ext uri="{FF2B5EF4-FFF2-40B4-BE49-F238E27FC236}">
                <a16:creationId xmlns:a16="http://schemas.microsoft.com/office/drawing/2014/main" id="{5C59D2DF-C865-B8CB-38F8-6569842A5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209550"/>
            <a:ext cx="85725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2153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9740E9-3727-D376-FA62-A71514302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3048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7F1BB03-DFA9-F0B8-B120-83B61BBAF35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85800" y="914400"/>
            <a:ext cx="7772400" cy="6033831"/>
          </a:xfrm>
        </p:spPr>
        <p:txBody>
          <a:bodyPr/>
          <a:lstStyle/>
          <a:p>
            <a:pPr algn="just">
              <a:lnSpc>
                <a:spcPct val="107000"/>
              </a:lnSpc>
              <a:spcBef>
                <a:spcPts val="300"/>
              </a:spcBef>
              <a:spcAft>
                <a:spcPts val="100"/>
              </a:spcAft>
            </a:pPr>
            <a:r>
              <a:rPr lang="en-IN" sz="1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Working mechanism of Ventilator</a:t>
            </a:r>
            <a:endParaRPr lang="en-IN" sz="1800" kern="1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During ventilation process,  insertion of  endotracheal tube (ET tube) through the patient’s nose or mouth and into their windpipe (trachea).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ET tube  is then connected to the ventilator.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Both ET and ventilators </a:t>
            </a:r>
            <a:r>
              <a:rPr lang="en-IN" sz="20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prform</a:t>
            </a: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various functions.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ventilator pushes a mixture of air and oxygen into the patient’s lungs to get oxygen into the body.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ventilator can also hold a constant amount of low pressure, called positive end-expiratory pressure (PEEP), in order to keep the air sacs in the lung from collapsing. 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20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Oxygen saturates are constantly monitored.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1004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CDC6A7-EDDD-DB31-A69C-7AD4D5F77B92}"/>
              </a:ext>
            </a:extLst>
          </p:cNvPr>
          <p:cNvSpPr txBox="1"/>
          <p:nvPr/>
        </p:nvSpPr>
        <p:spPr>
          <a:xfrm>
            <a:off x="304800" y="302359"/>
            <a:ext cx="868680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FF0000"/>
                </a:solidFill>
                <a:effectLst/>
                <a:latin typeface="Proxima Nova"/>
              </a:rPr>
              <a:t>Respiratory tract infections</a:t>
            </a:r>
          </a:p>
          <a:p>
            <a:pPr algn="l"/>
            <a:r>
              <a:rPr lang="en-US" b="0" i="0" dirty="0">
                <a:effectLst/>
                <a:latin typeface="Proxima Nova"/>
              </a:rPr>
              <a:t>Infections can </a:t>
            </a:r>
            <a:r>
              <a:rPr lang="en-US" b="0" i="0" u="sng" dirty="0">
                <a:effectLst/>
                <a:latin typeface="Proxima Nov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occur</a:t>
            </a:r>
            <a:r>
              <a:rPr lang="en-US" b="0" i="0" dirty="0">
                <a:effectLst/>
                <a:latin typeface="Proxima Nova"/>
              </a:rPr>
              <a:t> at any point in the respiratory tract. Some examples include:</a:t>
            </a:r>
          </a:p>
          <a:p>
            <a:pPr algn="l"/>
            <a:endParaRPr lang="en-US" b="0" i="0" dirty="0">
              <a:effectLst/>
              <a:latin typeface="Proxima Nov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Proxima Nova"/>
              </a:rPr>
              <a:t>Upper respiratory tract infection (URTI): </a:t>
            </a:r>
            <a:r>
              <a:rPr lang="en-US" b="0" i="0" dirty="0">
                <a:effectLst/>
                <a:latin typeface="Proxima Nova"/>
              </a:rPr>
              <a:t>The most frequent URTI is the </a:t>
            </a:r>
            <a:r>
              <a:rPr lang="en-US" b="0" i="0" u="none" strike="noStrike" dirty="0">
                <a:effectLst/>
                <a:latin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common cold</a:t>
            </a:r>
            <a:r>
              <a:rPr lang="en-US" b="0" i="0" dirty="0">
                <a:effectLst/>
                <a:latin typeface="Proxima Nova"/>
              </a:rPr>
              <a:t>. Others include </a:t>
            </a:r>
            <a:r>
              <a:rPr lang="en-US" b="0" i="0" u="none" strike="noStrike" dirty="0">
                <a:effectLst/>
                <a:latin typeface="Proxima Nova"/>
                <a:hlinkClick r:id="rId4" tooltip="What you need to know about laryngiti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laryngitis</a:t>
            </a:r>
            <a:r>
              <a:rPr lang="en-US" b="0" i="0" dirty="0">
                <a:effectLst/>
                <a:latin typeface="Proxima Nova"/>
              </a:rPr>
              <a:t>, pharyngitis, and </a:t>
            </a:r>
            <a:r>
              <a:rPr lang="en-US" b="0" i="0" u="none" strike="noStrike" dirty="0">
                <a:effectLst/>
                <a:latin typeface="Proxima Nova"/>
                <a:hlinkClick r:id="rId5" tooltip="What's to know about tonsillitis?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tonsillitis</a:t>
            </a:r>
            <a:r>
              <a:rPr lang="en-US" b="0" i="0" dirty="0">
                <a:effectLst/>
                <a:latin typeface="Proxima Nova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Proxima Nov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Proxima Nova"/>
              </a:rPr>
              <a:t>Lower respiratory tract infection (LRTI): </a:t>
            </a:r>
            <a:r>
              <a:rPr lang="en-US" b="0" i="0" dirty="0">
                <a:effectLst/>
                <a:latin typeface="Proxima Nova"/>
              </a:rPr>
              <a:t>The most common type is bacterial infection, especially bacterial </a:t>
            </a:r>
            <a:r>
              <a:rPr lang="en-US" b="0" i="0" u="none" strike="noStrike" dirty="0">
                <a:effectLst/>
                <a:latin typeface="Proxima Nova"/>
                <a:hlinkClick r:id="rId6" tooltip="What you should know about pneumoni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pneumonia</a:t>
            </a:r>
            <a:r>
              <a:rPr lang="en-US" b="0" i="0" dirty="0">
                <a:effectLst/>
                <a:latin typeface="Proxima Nova"/>
              </a:rPr>
              <a:t>. Other causes of LRTI include viruses and fungi.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Proxima Nova"/>
            </a:endParaRPr>
          </a:p>
          <a:p>
            <a:r>
              <a:rPr lang="en-IN" sz="2400" b="1" i="0" dirty="0">
                <a:solidFill>
                  <a:srgbClr val="FF0000"/>
                </a:solidFill>
                <a:effectLst/>
                <a:latin typeface="Proxima Nova"/>
              </a:rPr>
              <a:t>Lung cancer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b="1" dirty="0">
              <a:solidFill>
                <a:srgbClr val="FF0000"/>
              </a:solidFill>
              <a:latin typeface="Proxima Nova"/>
            </a:endParaRPr>
          </a:p>
          <a:p>
            <a:pPr algn="l"/>
            <a:r>
              <a:rPr lang="en-US" sz="2400" b="1" i="0" dirty="0">
                <a:solidFill>
                  <a:srgbClr val="FF0000"/>
                </a:solidFill>
                <a:effectLst/>
                <a:latin typeface="Proxima Nova"/>
              </a:rPr>
              <a:t>Pleural cavity diseases</a:t>
            </a:r>
          </a:p>
          <a:p>
            <a:pPr algn="just"/>
            <a:r>
              <a:rPr lang="en-US" sz="2000" b="0" i="0" dirty="0">
                <a:effectLst/>
                <a:latin typeface="Proxima Nova"/>
              </a:rPr>
              <a:t>The </a:t>
            </a:r>
            <a:r>
              <a:rPr lang="en-US" sz="2000" b="0" i="0" u="sng" dirty="0">
                <a:effectLst/>
                <a:latin typeface="Proxima Nov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pleural cavity</a:t>
            </a:r>
            <a:r>
              <a:rPr lang="en-US" sz="2000" b="0" i="0" dirty="0">
                <a:effectLst/>
                <a:latin typeface="Proxima Nova"/>
              </a:rPr>
              <a:t> is the gap between the inner and outer pleural membranes that encase the outside of the lungs. </a:t>
            </a:r>
            <a:r>
              <a:rPr lang="en-US" sz="2000" b="0" i="0" u="sng" dirty="0">
                <a:effectLst/>
                <a:latin typeface="Proxima Nov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Pleural effusion</a:t>
            </a:r>
            <a:r>
              <a:rPr lang="en-US" sz="2000" b="0" i="0" dirty="0">
                <a:effectLst/>
                <a:latin typeface="Proxima Nova"/>
              </a:rPr>
              <a:t> describes a build-up of fluid in the pleural cavity.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b="1" i="0" dirty="0">
              <a:solidFill>
                <a:srgbClr val="FF0000"/>
              </a:solidFill>
              <a:effectLst/>
              <a:latin typeface="Proxima Nova"/>
            </a:endParaRPr>
          </a:p>
          <a:p>
            <a:pPr algn="l"/>
            <a:r>
              <a:rPr lang="en-US" sz="2400" b="1" i="0" dirty="0">
                <a:solidFill>
                  <a:srgbClr val="FF0000"/>
                </a:solidFill>
                <a:effectLst/>
                <a:latin typeface="Proxima Nova"/>
              </a:rPr>
              <a:t>Pulmonary vascular disease</a:t>
            </a:r>
          </a:p>
          <a:p>
            <a:pPr algn="l"/>
            <a:r>
              <a:rPr lang="en-US" b="0" i="0" u="sng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roxima Nov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Pulmonary vascular diseases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roxima Nova"/>
              </a:rPr>
              <a:t> 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affect the vessels that carry blood through the lungs. </a:t>
            </a:r>
          </a:p>
          <a:p>
            <a:pPr algn="l"/>
            <a:r>
              <a:rPr lang="en-US" dirty="0">
                <a:solidFill>
                  <a:srgbClr val="231F20"/>
                </a:solidFill>
                <a:latin typeface="Proxima Nova"/>
              </a:rPr>
              <a:t>Clot, fluid-leakage, excess pressure build up.</a:t>
            </a: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1957274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397933" y="30480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Heart-lung machine</a:t>
            </a:r>
            <a:endParaRPr lang="en-US" sz="3200" kern="0" dirty="0">
              <a:latin typeface="Georgia"/>
              <a:cs typeface="Georg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1758C-AFA7-796A-4E3C-01C16B222317}"/>
              </a:ext>
            </a:extLst>
          </p:cNvPr>
          <p:cNvSpPr txBox="1"/>
          <p:nvPr/>
        </p:nvSpPr>
        <p:spPr>
          <a:xfrm>
            <a:off x="397933" y="1219200"/>
            <a:ext cx="86868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In 1931, 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American surgeon </a:t>
            </a:r>
            <a:r>
              <a:rPr lang="en-US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John H. Gibbon, Jr. 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(1903–1974) decided to build a heart-lung machine after a young female patient died of blocked lung circulation.</a:t>
            </a:r>
          </a:p>
          <a:p>
            <a:pPr algn="just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heart-lung machine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 (HLM) is a device used to provide blood circulation and oxygenation while the heart is stopped. </a:t>
            </a:r>
          </a:p>
          <a:p>
            <a:pPr algn="just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It is a means of keeping a patient alive while his/her heart is stopped or even removed from the body. </a:t>
            </a:r>
          </a:p>
          <a:p>
            <a:pPr algn="just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Usually called the </a:t>
            </a:r>
            <a:r>
              <a:rPr lang="en-US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heart-lung machine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, the device also is referred to as cardiopulmonary bypass, indicating its function as a means to substitute for the normal functions of the heart (cardio) and lungs (pulmonary).</a:t>
            </a:r>
          </a:p>
          <a:p>
            <a:pPr algn="just"/>
            <a:endParaRPr lang="en-US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It is the function of the heart to provide circulation of blood at all times. </a:t>
            </a:r>
          </a:p>
          <a:p>
            <a:pPr algn="just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It pushes blood out into the body and through the lungs. It must function every minute of every day of life to maintain the health of the tissues throughout the body.</a:t>
            </a:r>
          </a:p>
        </p:txBody>
      </p:sp>
    </p:spTree>
    <p:extLst>
      <p:ext uri="{BB962C8B-B14F-4D97-AF65-F5344CB8AC3E}">
        <p14:creationId xmlns:p14="http://schemas.microsoft.com/office/powerpoint/2010/main" val="15744831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DE4C251E-BD20-26D7-023B-9CEF25E968F9}"/>
              </a:ext>
            </a:extLst>
          </p:cNvPr>
          <p:cNvSpPr txBox="1">
            <a:spLocks/>
          </p:cNvSpPr>
          <p:nvPr/>
        </p:nvSpPr>
        <p:spPr>
          <a:xfrm>
            <a:off x="486727" y="228600"/>
            <a:ext cx="8170545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400" b="1" i="0">
                <a:solidFill>
                  <a:schemeClr val="tx1"/>
                </a:solidFill>
                <a:latin typeface="Carlito"/>
                <a:ea typeface="+mj-ea"/>
                <a:cs typeface="Carlito"/>
              </a:defRPr>
            </a:lvl1pPr>
          </a:lstStyle>
          <a:p>
            <a:pPr marL="599440" marR="5080" indent="-587375" algn="ctr">
              <a:spcBef>
                <a:spcPts val="95"/>
              </a:spcBef>
            </a:pPr>
            <a:r>
              <a:rPr lang="en-US" sz="4000" kern="0" spc="355" dirty="0">
                <a:latin typeface="Georgia"/>
                <a:cs typeface="Georgia"/>
              </a:rPr>
              <a:t>Heart-lung machine</a:t>
            </a:r>
            <a:endParaRPr lang="en-US" sz="3200" kern="0" dirty="0">
              <a:latin typeface="Georgia"/>
              <a:cs typeface="Georg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1CA635-D141-6A0E-5A08-D1806B6457B3}"/>
              </a:ext>
            </a:extLst>
          </p:cNvPr>
          <p:cNvSpPr txBox="1"/>
          <p:nvPr/>
        </p:nvSpPr>
        <p:spPr>
          <a:xfrm>
            <a:off x="304800" y="966403"/>
            <a:ext cx="8534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A heart-lung machine is a equipment that temporarily takes over the work of the heart and/or lungs, providing blood and oxygen to the body. </a:t>
            </a:r>
          </a:p>
          <a:p>
            <a:pPr algn="l" fontAlgn="base"/>
            <a:endParaRPr lang="en-US" dirty="0">
              <a:solidFill>
                <a:srgbClr val="212121"/>
              </a:solidFill>
              <a:latin typeface="Merriweather" panose="00000500000000000000" pitchFamily="2" charset="0"/>
            </a:endParaRPr>
          </a:p>
          <a:p>
            <a:pPr algn="l" fontAlgn="base"/>
            <a:r>
              <a:rPr lang="en-US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Also called a cardiopulmonary bypass machine (CBM) or a heart-lung bypass machine, it is most often used during serious procedures that require the heart to be stopped.</a:t>
            </a:r>
          </a:p>
          <a:p>
            <a:pPr algn="l" fontAlgn="base"/>
            <a:endParaRPr lang="en-US" b="0" i="0" dirty="0">
              <a:solidFill>
                <a:srgbClr val="212121"/>
              </a:solidFill>
              <a:effectLst/>
              <a:latin typeface="Merriweather" panose="00000500000000000000" pitchFamily="2" charset="0"/>
            </a:endParaRPr>
          </a:p>
          <a:p>
            <a:pPr algn="l" fontAlgn="base"/>
            <a:r>
              <a:rPr lang="en-US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Patients are kept on a heart-lung machine for only as long as it takes to stop the heart from beating, complete </a:t>
            </a:r>
            <a:r>
              <a:rPr lang="en-US" b="0" i="0" u="sng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erriweather" panose="000005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open-heart surgery</a:t>
            </a:r>
            <a:r>
              <a:rPr lang="en-US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Merriweather" panose="00000500000000000000" pitchFamily="2" charset="0"/>
              </a:rPr>
              <a:t> </a:t>
            </a:r>
            <a:r>
              <a:rPr lang="en-US" b="0" i="0" dirty="0">
                <a:solidFill>
                  <a:srgbClr val="212121"/>
                </a:solidFill>
                <a:effectLst/>
                <a:latin typeface="Merriweather" panose="00000500000000000000" pitchFamily="2" charset="0"/>
              </a:rPr>
              <a:t>or a procedure on the lungs, and restart the heart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3D547DC-F434-1DDC-1663-D8AE60B5B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3886200"/>
            <a:ext cx="37592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2997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4E37E-39F2-BD94-EFB4-2308F4ED3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F5DCC9-4DCC-2BAD-41F4-C7A640A24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304800"/>
            <a:ext cx="7848600" cy="594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861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FFE2-6570-41B4-4434-65EB7FE65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61899"/>
            <a:ext cx="4720589" cy="6965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87BD4E-51E7-72EF-935E-11C1B4B9BF3B}"/>
              </a:ext>
            </a:extLst>
          </p:cNvPr>
          <p:cNvSpPr txBox="1"/>
          <p:nvPr/>
        </p:nvSpPr>
        <p:spPr>
          <a:xfrm>
            <a:off x="304800" y="912061"/>
            <a:ext cx="8382000" cy="553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Heart Lung Machine employs  gravity to divert oxygen-poor blood from the right atrium ( upper chamber of heart)  into a reservoir also  Known as </a:t>
            </a:r>
            <a:r>
              <a:rPr lang="en-IN" sz="2000" kern="100" dirty="0" err="1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cardiaotomy</a:t>
            </a: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reservoir. Blood is filtered for any clots.</a:t>
            </a:r>
            <a:endParaRPr lang="en-IN" sz="2000" kern="100" dirty="0">
              <a:solidFill>
                <a:srgbClr val="1A1A1A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blood is then pumped through an oxygenator which is normally performs function of the right ventricle ( lower chamber of heart) , which removes carbon dioxide and pump oxygen (normally the function of the lungs).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addition, one more pump of HLM </a:t>
            </a:r>
            <a:r>
              <a:rPr lang="en-IN" sz="2000" kern="100" dirty="0">
                <a:solidFill>
                  <a:srgbClr val="1A1A1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pump </a:t>
            </a: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oxygenated blood back into the body.  Which are the normal functions of the left side of the heart.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2000" kern="100" dirty="0">
              <a:solidFill>
                <a:srgbClr val="1A1A1A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2000" kern="10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Hence totally bypassing heart and lungs hence it is known as bypass surgery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2963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ACBC-83BD-B7DD-DCB3-1251E637E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899"/>
            <a:ext cx="6324599" cy="696594"/>
          </a:xfrm>
        </p:spPr>
        <p:txBody>
          <a:bodyPr/>
          <a:lstStyle/>
          <a:p>
            <a:r>
              <a:rPr lang="en-US" dirty="0"/>
              <a:t>Flow Diagram of HLM 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4CF0C-68FF-05E8-B0E5-16C1FB69A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158493"/>
            <a:ext cx="8229600" cy="508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7852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AF118-9D04-E681-550D-98A641F5F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461899"/>
            <a:ext cx="6019799" cy="696594"/>
          </a:xfrm>
        </p:spPr>
        <p:txBody>
          <a:bodyPr/>
          <a:lstStyle/>
          <a:p>
            <a:r>
              <a:rPr lang="en-US"/>
              <a:t>Heart Machine Lung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C71B5A-2342-064F-2F02-4135CE28F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1252537"/>
            <a:ext cx="7162800" cy="522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32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1121598-CB47-FF1B-1001-7395ACA56A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183" y="151179"/>
            <a:ext cx="4942417" cy="65556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The organs of the respiratory system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form a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continuous system of passages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called the </a:t>
            </a:r>
            <a:r>
              <a:rPr lang="en-US" altLang="en-US" sz="2000" b="1" dirty="0">
                <a:solidFill>
                  <a:srgbClr val="0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respiratory tract</a:t>
            </a:r>
            <a:r>
              <a:rPr kumimoji="0" lang="en-US" altLang="en-US" sz="2000" b="1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through which air flows into and out of the body.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The respiratory tract has two major divisions: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the upper respiratory tract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and the lower 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respiratory tract.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In addition to these organs, certain muscles of the thorax (the body cavity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that fills the chest) are also involved in </a:t>
            </a:r>
            <a:r>
              <a:rPr lang="en-US" altLang="en-US" sz="2000" dirty="0"/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respiration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by enabling breathing.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Most important is a large muscle called the </a:t>
            </a:r>
            <a:r>
              <a:rPr lang="en-US" altLang="en-US" sz="2000" dirty="0"/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diaphragm, which lies below the lungs and separates the thorax from the abdomen.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Smaller muscles between the ribs also play a role in breathing.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028" name="Picture 4" descr="conducting passages">
            <a:extLst>
              <a:ext uri="{FF2B5EF4-FFF2-40B4-BE49-F238E27FC236}">
                <a16:creationId xmlns:a16="http://schemas.microsoft.com/office/drawing/2014/main" id="{428FA128-EF4A-B5F5-EBA6-511339AC2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838200"/>
            <a:ext cx="3810000" cy="483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5125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9AA94-2CE7-11B0-A0ED-91ED20CEC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57DF95-D988-A080-DB0C-E5ED5AA79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76400"/>
            <a:ext cx="6151053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573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36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The Path of Air in the Body</a:t>
            </a:r>
            <a:endParaRPr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228600" y="1143000"/>
            <a:ext cx="8915400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Air inside the body after inhalation moves across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Upper respiratory tract and lower respiratory tract  </a:t>
            </a:r>
            <a:endParaRPr lang="en-US" sz="3200" b="0" i="0" u="none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b="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Upper Respiratory Tract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1. Nose or Mouth – moistens and heats the air before going into the trachea. 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Cilia and mucus trap dirt in the air.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09600" marR="0" lvl="0" indent="-44704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  <a:buFont typeface="Noto Sans Symbols"/>
              <a:buNone/>
            </a:pPr>
            <a:endParaRPr sz="3200" b="0" i="0" u="none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2. Larynx</a:t>
            </a: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– part of the trachea where our vocal cords are located.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09600" marR="0" lvl="0" indent="-44704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  <a:buFont typeface="Noto Sans Symbols"/>
              <a:buNone/>
            </a:pPr>
            <a:endParaRPr sz="3200" b="0" i="0" u="none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41742-E464-DD94-12BA-248E7B27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61899"/>
            <a:ext cx="5025389" cy="696594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06FFE-167A-A9A0-D808-1C5B3E646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064" y="1692400"/>
            <a:ext cx="8136535" cy="3902607"/>
          </a:xfrm>
        </p:spPr>
        <p:txBody>
          <a:bodyPr/>
          <a:lstStyle/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Lower Respiratory Tract</a:t>
            </a:r>
          </a:p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endParaRPr lang="en-US" b="0" u="sng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1. Trachea</a:t>
            </a: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– the tube that leads from the nose and mouth to the lungs. </a:t>
            </a:r>
          </a:p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R="0" lvl="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   The walls have rings of cartilage to protect the trachea and prevent it from collapsing.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2801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228600" y="152400"/>
            <a:ext cx="8686800" cy="56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28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2. Bronchi</a:t>
            </a:r>
            <a:r>
              <a:rPr lang="en-US" sz="28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– the trachea splits into right and left bronchi, each one leading into your right and left lung.  </a:t>
            </a: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28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Each bronchus (singular) leads air into the lungs and divides into smaller and smaller tubes, like a tree trunk divides into smaller and smaller branches.</a:t>
            </a:r>
          </a:p>
          <a:p>
            <a:pPr marL="609600" marR="0" lvl="0" indent="-609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SzPts val="2560"/>
              <a:buFont typeface="Noto Sans Symbols"/>
              <a:buAutoNum type="arabicPeriod" startAt="4"/>
            </a:pPr>
            <a:endParaRPr sz="2800" b="0" i="0" u="none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just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r>
              <a:rPr lang="en-US" sz="28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    3. Alveoli</a:t>
            </a:r>
            <a:r>
              <a:rPr lang="en-US" sz="28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– grape-like structures at the end of the bronchi.  This is where our blood picks up the oxygen we need.</a:t>
            </a:r>
          </a:p>
          <a:p>
            <a:pPr marL="609600" marR="0" lvl="0" indent="-609600" algn="just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  <a:buFont typeface="Noto Sans Symbols"/>
              <a:buAutoNum type="arabicPeriod" startAt="4"/>
            </a:pPr>
            <a:endParaRPr lang="en-US" sz="2800" b="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  <a:sym typeface="Arial"/>
            </a:endParaRPr>
          </a:p>
          <a:p>
            <a:pPr algn="just" rtl="0">
              <a:spcBef>
                <a:spcPts val="640"/>
              </a:spcBef>
              <a:buClr>
                <a:srgbClr val="FFCC66"/>
              </a:buClr>
              <a:buSzPts val="2560"/>
            </a:pPr>
            <a:r>
              <a:rPr lang="en-US" sz="28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4. Diaphragm</a:t>
            </a:r>
            <a:r>
              <a:rPr lang="en-US" sz="28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– a large dome-shaped muscle, just under the lungs, that moves to inflate the lungs with air.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R="0" lvl="0" algn="just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SzPts val="2560"/>
            </a:pPr>
            <a:endParaRPr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40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The Path Air Takes In The Body</a:t>
            </a:r>
            <a:endParaRPr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46" name="Google Shape;146;p22" descr="lungs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00200" y="990600"/>
            <a:ext cx="6248400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6858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</a:pPr>
            <a:r>
              <a:rPr lang="en-US" sz="4400" b="0" i="0" u="none" strike="noStrike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Large Surface Area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4" name="Google Shape;164;p25"/>
          <p:cNvSpPr txBox="1">
            <a:spLocks noGrp="1"/>
          </p:cNvSpPr>
          <p:nvPr>
            <p:ph type="body" idx="1"/>
          </p:nvPr>
        </p:nvSpPr>
        <p:spPr>
          <a:xfrm>
            <a:off x="660400" y="1371600"/>
            <a:ext cx="81534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66"/>
              </a:buClr>
              <a:buFont typeface="Noto Sans Symbols"/>
              <a:buNone/>
            </a:pP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32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alveoli</a:t>
            </a: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greatly increase the surface area of our lungs.  If they were cut open and spread out evenly, the alveoli would cover an area the size of a tennis court!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Font typeface="Noto Sans Symbols"/>
              <a:buNone/>
            </a:pPr>
            <a:endParaRPr sz="3200" b="0" i="0" u="none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just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CC66"/>
              </a:buClr>
              <a:buFont typeface="Noto Sans Symbols"/>
              <a:buNone/>
            </a:pPr>
            <a:r>
              <a:rPr lang="en-US" sz="3200" b="0" i="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Capillaries</a:t>
            </a:r>
            <a:r>
              <a:rPr lang="en-US" sz="3200" b="0" i="0" u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, very tiny blood vessels, surround each alveoli cluster so the blood can pick up large amounts of oxygen.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</TotalTime>
  <Words>2508</Words>
  <Application>Microsoft Office PowerPoint</Application>
  <PresentationFormat>On-screen Show (4:3)</PresentationFormat>
  <Paragraphs>189</Paragraphs>
  <Slides>40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3" baseType="lpstr">
      <vt:lpstr>Arial</vt:lpstr>
      <vt:lpstr>Calibri</vt:lpstr>
      <vt:lpstr>Carlito</vt:lpstr>
      <vt:lpstr>Georgia</vt:lpstr>
      <vt:lpstr>Google Sans</vt:lpstr>
      <vt:lpstr>Helvetica</vt:lpstr>
      <vt:lpstr>Merriweather</vt:lpstr>
      <vt:lpstr>Noto Sans Symbols</vt:lpstr>
      <vt:lpstr>Proxima Nova</vt:lpstr>
      <vt:lpstr>Roboto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The Path of Air in the Body</vt:lpstr>
      <vt:lpstr>PowerPoint Presentation</vt:lpstr>
      <vt:lpstr>PowerPoint Presentation</vt:lpstr>
      <vt:lpstr>The Path Air Takes In The Body</vt:lpstr>
      <vt:lpstr>Large Surface Area</vt:lpstr>
      <vt:lpstr>Gas exchange</vt:lpstr>
      <vt:lpstr>Gas Exchange mechanism in lungs</vt:lpstr>
      <vt:lpstr>Gas exchange : Conti--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Respiratory volume</vt:lpstr>
      <vt:lpstr>Lung Capacities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Procedure in Spirometry </vt:lpstr>
      <vt:lpstr>Volume oriented Spirometer </vt:lpstr>
      <vt:lpstr>Flow oriented spirometer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Flow Diagram of HLM </vt:lpstr>
      <vt:lpstr>Heart Machine Lung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Human Circulatory System</dc:title>
  <dc:creator>Halifax West High School</dc:creator>
  <cp:lastModifiedBy>SUPREETHA M</cp:lastModifiedBy>
  <cp:revision>68</cp:revision>
  <dcterms:created xsi:type="dcterms:W3CDTF">2023-04-18T16:28:23Z</dcterms:created>
  <dcterms:modified xsi:type="dcterms:W3CDTF">2023-07-11T10:24:17Z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2021-02-28T00:00:00Z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2023-04-18T00:00:00Z</vt:filetime>
  </property>
</Properties>
</file>